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2" r:id="rId3"/>
    <p:sldId id="263" r:id="rId4"/>
    <p:sldId id="306" r:id="rId5"/>
    <p:sldId id="271" r:id="rId6"/>
    <p:sldId id="295" r:id="rId7"/>
    <p:sldId id="296" r:id="rId8"/>
    <p:sldId id="297" r:id="rId9"/>
    <p:sldId id="266" r:id="rId10"/>
    <p:sldId id="273" r:id="rId11"/>
    <p:sldId id="267" r:id="rId12"/>
    <p:sldId id="303" r:id="rId13"/>
    <p:sldId id="304" r:id="rId14"/>
    <p:sldId id="307" r:id="rId15"/>
    <p:sldId id="268" r:id="rId16"/>
    <p:sldId id="298" r:id="rId17"/>
    <p:sldId id="299" r:id="rId18"/>
    <p:sldId id="300" r:id="rId19"/>
    <p:sldId id="301" r:id="rId20"/>
    <p:sldId id="302" r:id="rId21"/>
    <p:sldId id="308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28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204" y="72"/>
      </p:cViewPr>
      <p:guideLst>
        <p:guide orient="horz" pos="2183"/>
        <p:guide pos="28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D93A5-3445-4B28-91DB-98494F2D42F4}" type="datetimeFigureOut">
              <a:rPr lang="zh-CN" altLang="en-US" smtClean="0"/>
              <a:t>2018/2/27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907455-EA17-452C-B2EE-19818831B3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376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07455-EA17-452C-B2EE-19818831B3A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6849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07455-EA17-452C-B2EE-19818831B3A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311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07455-EA17-452C-B2EE-19818831B3A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549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907455-EA17-452C-B2EE-19818831B3A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1732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907455-EA17-452C-B2EE-19818831B3A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75336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907455-EA17-452C-B2EE-19818831B3A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8422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07455-EA17-452C-B2EE-19818831B3A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6184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907455-EA17-452C-B2EE-19818831B3A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1028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907455-EA17-452C-B2EE-19818831B3A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95014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907455-EA17-452C-B2EE-19818831B3A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14041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907455-EA17-452C-B2EE-19818831B3A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2341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07455-EA17-452C-B2EE-19818831B3A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2678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907455-EA17-452C-B2EE-19818831B3A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60635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907455-EA17-452C-B2EE-19818831B3A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0544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07455-EA17-452C-B2EE-19818831B3A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866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907455-EA17-452C-B2EE-19818831B3A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393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07455-EA17-452C-B2EE-19818831B3A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578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07455-EA17-452C-B2EE-19818831B3A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4082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07455-EA17-452C-B2EE-19818831B3A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0016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07455-EA17-452C-B2EE-19818831B3A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536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07455-EA17-452C-B2EE-19818831B3A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964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D025B-89B6-458D-B3FE-62B23F3030FD}" type="datetimeFigureOut">
              <a:rPr lang="zh-CN" altLang="en-US" smtClean="0"/>
              <a:t>2018/2/27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91A63-0288-4694-B8D5-35528FD55C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426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D025B-89B6-458D-B3FE-62B23F3030FD}" type="datetimeFigureOut">
              <a:rPr lang="zh-CN" altLang="en-US" smtClean="0"/>
              <a:t>2018/2/27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91A63-0288-4694-B8D5-35528FD55C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447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D025B-89B6-458D-B3FE-62B23F3030FD}" type="datetimeFigureOut">
              <a:rPr lang="zh-CN" altLang="en-US" smtClean="0"/>
              <a:t>2018/2/27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91A63-0288-4694-B8D5-35528FD55C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14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D025B-89B6-458D-B3FE-62B23F3030FD}" type="datetimeFigureOut">
              <a:rPr lang="zh-CN" altLang="en-US" smtClean="0"/>
              <a:t>2018/2/27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91A63-0288-4694-B8D5-35528FD55C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623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D025B-89B6-458D-B3FE-62B23F3030FD}" type="datetimeFigureOut">
              <a:rPr lang="zh-CN" altLang="en-US" smtClean="0"/>
              <a:t>2018/2/27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91A63-0288-4694-B8D5-35528FD55C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040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D025B-89B6-458D-B3FE-62B23F3030FD}" type="datetimeFigureOut">
              <a:rPr lang="zh-CN" altLang="en-US" smtClean="0"/>
              <a:t>2018/2/27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91A63-0288-4694-B8D5-35528FD55C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6013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D025B-89B6-458D-B3FE-62B23F3030FD}" type="datetimeFigureOut">
              <a:rPr lang="zh-CN" altLang="en-US" smtClean="0"/>
              <a:t>2018/2/27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91A63-0288-4694-B8D5-35528FD55C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099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D025B-89B6-458D-B3FE-62B23F3030FD}" type="datetimeFigureOut">
              <a:rPr lang="zh-CN" altLang="en-US" smtClean="0"/>
              <a:t>2018/2/27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91A63-0288-4694-B8D5-35528FD55C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006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D025B-89B6-458D-B3FE-62B23F3030FD}" type="datetimeFigureOut">
              <a:rPr lang="zh-CN" altLang="en-US" smtClean="0"/>
              <a:t>2018/2/27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91A63-0288-4694-B8D5-35528FD55C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257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D025B-89B6-458D-B3FE-62B23F3030FD}" type="datetimeFigureOut">
              <a:rPr lang="zh-CN" altLang="en-US" smtClean="0"/>
              <a:t>2018/2/27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91A63-0288-4694-B8D5-35528FD55C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494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D025B-89B6-458D-B3FE-62B23F3030FD}" type="datetimeFigureOut">
              <a:rPr lang="zh-CN" altLang="en-US" smtClean="0"/>
              <a:t>2018/2/27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91A63-0288-4694-B8D5-35528FD55C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351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D025B-89B6-458D-B3FE-62B23F3030FD}" type="datetimeFigureOut">
              <a:rPr lang="zh-CN" altLang="en-US" smtClean="0"/>
              <a:t>2018/2/27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91A63-0288-4694-B8D5-35528FD55C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844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6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6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3.png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6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6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77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51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97"/>
          <a:stretch/>
        </p:blipFill>
        <p:spPr>
          <a:xfrm>
            <a:off x="-11762" y="2815676"/>
            <a:ext cx="12192000" cy="40534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3" y="-1506"/>
            <a:ext cx="12173282" cy="3409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892" y="898695"/>
            <a:ext cx="6317783" cy="334804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109" y="3251236"/>
            <a:ext cx="938786" cy="96584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62" y="4769292"/>
            <a:ext cx="3569716" cy="209849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9" t="14258" b="52287"/>
          <a:stretch/>
        </p:blipFill>
        <p:spPr>
          <a:xfrm>
            <a:off x="10769438" y="1340575"/>
            <a:ext cx="1415606" cy="203911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5" t="15345" r="14275" b="26297"/>
          <a:stretch/>
        </p:blipFill>
        <p:spPr>
          <a:xfrm>
            <a:off x="2059091" y="1276386"/>
            <a:ext cx="8050293" cy="3255264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9196616" y="4297458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读后感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291" y="3294095"/>
            <a:ext cx="992258" cy="49927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296" y="156921"/>
            <a:ext cx="3750821" cy="231221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23663" y="2083213"/>
            <a:ext cx="101211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《</a:t>
            </a:r>
            <a:r>
              <a:rPr lang="zh-CN" altLang="en-US" sz="96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射雕英雄传</a:t>
            </a:r>
            <a:r>
              <a:rPr lang="en-US" altLang="zh-CN" sz="96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》</a:t>
            </a:r>
            <a:endParaRPr lang="zh-CN" altLang="en-US" sz="96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724469" y="5021007"/>
            <a:ext cx="27430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初二（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）班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388112" y="5818540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胡卓睿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912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77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51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97"/>
          <a:stretch/>
        </p:blipFill>
        <p:spPr>
          <a:xfrm>
            <a:off x="0" y="2831735"/>
            <a:ext cx="12192000" cy="40534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62" y="-36758"/>
            <a:ext cx="12203762" cy="340970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-47244" y="-26968"/>
            <a:ext cx="12203762" cy="6894758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6111"/>
            <a:ext cx="6317783" cy="334804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184" y="2797227"/>
            <a:ext cx="566141" cy="5824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0097"/>
            <a:ext cx="2831162" cy="166433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9" t="14258" b="52287"/>
          <a:stretch/>
        </p:blipFill>
        <p:spPr>
          <a:xfrm>
            <a:off x="11131973" y="3028950"/>
            <a:ext cx="1071789" cy="154386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9" t="14258" b="52287"/>
          <a:stretch/>
        </p:blipFill>
        <p:spPr>
          <a:xfrm>
            <a:off x="11484398" y="4176439"/>
            <a:ext cx="1071789" cy="154386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1734026" y="91083"/>
            <a:ext cx="171707" cy="4313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728622" y="144567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作者简介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05E4729-75CF-4E94-B3EE-7F8B679F6876}"/>
              </a:ext>
            </a:extLst>
          </p:cNvPr>
          <p:cNvSpPr txBox="1"/>
          <p:nvPr/>
        </p:nvSpPr>
        <p:spPr>
          <a:xfrm>
            <a:off x="4409270" y="2331590"/>
            <a:ext cx="6557010" cy="2733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金庸（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1924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月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10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日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</a:t>
            </a:r>
            <a:r>
              <a:rPr lang="zh-CN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），原名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查良镛</a:t>
            </a:r>
            <a:r>
              <a:rPr lang="zh-CN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，著名武侠小说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作家、新闻学家、企业家、政治评论家和</a:t>
            </a:r>
            <a:r>
              <a:rPr lang="zh-CN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社会活动家。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金庸与古龙、梁羽生并称为中国武侠小说三大宗师。著有“飞雪连天射白鹿，笑书神侠倚碧鸳”及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《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越女剑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》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等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15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部武侠小说，作品脍炙人口，亦被改编成影视剧集、游戏、漫画等产品，脍炙人口</a:t>
            </a:r>
            <a:r>
              <a:rPr lang="zh-CN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lang="zh-CN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409270" y="152809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金庸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053" y="627688"/>
            <a:ext cx="3750821" cy="2312215"/>
          </a:xfrm>
          <a:prstGeom prst="rect">
            <a:avLst/>
          </a:prstGeom>
        </p:spPr>
      </p:pic>
      <p:pic>
        <p:nvPicPr>
          <p:cNvPr id="27" name="Picture 4" descr="https://gss0.bdstatic.com/-4o3dSag_xI4khGkpoWK1HF6hhy/baike/w%3D268%3Bg%3D0/sign=b1c52f67e6dde711e7d244f09fd4a926/dbb44aed2e738bd4d7bb2d53a28b87d6277ff93e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376" y="1329416"/>
            <a:ext cx="255270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0550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8000">
        <p15:prstTrans prst="pageCurlDouble"/>
      </p:transition>
    </mc:Choice>
    <mc:Fallback xmlns="">
      <p:transition spd="slow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24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77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51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97"/>
          <a:stretch/>
        </p:blipFill>
        <p:spPr>
          <a:xfrm>
            <a:off x="0" y="2831735"/>
            <a:ext cx="12192000" cy="40534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62" y="-36758"/>
            <a:ext cx="12203762" cy="3409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6111"/>
            <a:ext cx="6317783" cy="334804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184" y="2797227"/>
            <a:ext cx="566141" cy="5824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62" y="4769292"/>
            <a:ext cx="3569716" cy="209849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9" t="14258" b="52287"/>
          <a:stretch/>
        </p:blipFill>
        <p:spPr>
          <a:xfrm>
            <a:off x="10769438" y="1340575"/>
            <a:ext cx="1415606" cy="2039112"/>
          </a:xfrm>
          <a:prstGeom prst="rect">
            <a:avLst/>
          </a:prstGeom>
        </p:spPr>
      </p:pic>
      <p:pic>
        <p:nvPicPr>
          <p:cNvPr id="25" name="图片 24" descr="墨 (135)"/>
          <p:cNvPicPr>
            <a:picLocks noGrp="1" noChangeAspect="1"/>
          </p:cNvPicPr>
          <p:nvPr isPhoto="1"/>
        </p:nvPicPr>
        <p:blipFill>
          <a:blip r:embed="rId11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339" y="2400484"/>
            <a:ext cx="1594685" cy="1644163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4015572" y="2807067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叁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162766" y="2831735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作品鉴赏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9" t="14258" b="52287"/>
          <a:stretch/>
        </p:blipFill>
        <p:spPr>
          <a:xfrm>
            <a:off x="11369513" y="4880541"/>
            <a:ext cx="1415606" cy="203911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180" b="69020"/>
          <a:stretch/>
        </p:blipFill>
        <p:spPr>
          <a:xfrm>
            <a:off x="-15065" y="847641"/>
            <a:ext cx="3853646" cy="156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410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8000">
        <p15:prstTrans prst="pageCurlDouble"/>
      </p:transition>
    </mc:Choice>
    <mc:Fallback xmlns="">
      <p:transition spd="slow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77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51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97"/>
          <a:stretch/>
        </p:blipFill>
        <p:spPr>
          <a:xfrm>
            <a:off x="0" y="2831735"/>
            <a:ext cx="12192000" cy="40534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62" y="-36758"/>
            <a:ext cx="12203762" cy="340970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-47244" y="-26968"/>
            <a:ext cx="12203762" cy="6894758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6111"/>
            <a:ext cx="6317783" cy="334804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184" y="2797227"/>
            <a:ext cx="566141" cy="5824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62" y="5203460"/>
            <a:ext cx="2831162" cy="166433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9" t="14258" b="52287"/>
          <a:stretch/>
        </p:blipFill>
        <p:spPr>
          <a:xfrm>
            <a:off x="11131973" y="3028950"/>
            <a:ext cx="1071789" cy="154386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9" t="14258" b="52287"/>
          <a:stretch/>
        </p:blipFill>
        <p:spPr>
          <a:xfrm>
            <a:off x="11484398" y="4176439"/>
            <a:ext cx="1071789" cy="154386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1734026" y="91083"/>
            <a:ext cx="171707" cy="4313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702700" y="14456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主题思想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724F5D6-CE5E-4340-90B7-00001250ABBB}"/>
              </a:ext>
            </a:extLst>
          </p:cNvPr>
          <p:cNvSpPr txBox="1"/>
          <p:nvPr/>
        </p:nvSpPr>
        <p:spPr>
          <a:xfrm>
            <a:off x="2102691" y="1095628"/>
            <a:ext cx="2164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主题思想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6D076DD-6A87-4108-BF8A-8C981997DA3A}"/>
              </a:ext>
            </a:extLst>
          </p:cNvPr>
          <p:cNvSpPr txBox="1"/>
          <p:nvPr/>
        </p:nvSpPr>
        <p:spPr>
          <a:xfrm>
            <a:off x="2102691" y="1968042"/>
            <a:ext cx="7965340" cy="141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</a:t>
            </a:r>
            <a:r>
              <a:rPr lang="en-US" altLang="zh-CN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《</a:t>
            </a:r>
            <a:r>
              <a:rPr lang="zh-CN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射雕英雄传</a:t>
            </a:r>
            <a:r>
              <a:rPr lang="en-US" altLang="zh-CN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》</a:t>
            </a:r>
            <a:r>
              <a:rPr lang="zh-CN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明写一个老实而笨拙的男孩由无名小辈成长为武功高强、为国为民的大侠的传奇过程。暗写在家难和国难发生时，民族英雄的诞生和国家的重建。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053" y="627688"/>
            <a:ext cx="3750821" cy="231221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6D076DD-6A87-4108-BF8A-8C981997DA3A}"/>
              </a:ext>
            </a:extLst>
          </p:cNvPr>
          <p:cNvSpPr txBox="1"/>
          <p:nvPr/>
        </p:nvSpPr>
        <p:spPr>
          <a:xfrm>
            <a:off x="2119114" y="3396592"/>
            <a:ext cx="7965340" cy="2733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</a:t>
            </a:r>
            <a:r>
              <a:rPr lang="en-US" altLang="zh-CN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《</a:t>
            </a:r>
            <a:r>
              <a:rPr lang="zh-CN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射雕英雄传</a:t>
            </a:r>
            <a:r>
              <a:rPr lang="en-US" altLang="zh-CN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》</a:t>
            </a:r>
            <a:r>
              <a:rPr lang="zh-CN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一定程度上反映了暴政下的平民的痛苦生活，鞭挞了贪官酷吏卖国贼的横征暴敛，讴歌了“富贵不能淫，贫贱不能移，威武不能屈”的民族气节。小说的开头与结尾就充满了一种“乱世之苦难”及“英雄之真义”的历史真实感及其深刻的思想性。爱民之心、丧国之耻、乱世之痛、英雄之思充斥着整部小说。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55337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8000">
        <p15:prstTrans prst="pageCurlDouble"/>
      </p:transition>
    </mc:Choice>
    <mc:Fallback xmlns="">
      <p:transition spd="slow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20" grpId="0"/>
      <p:bldP spid="24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77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51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97"/>
          <a:stretch/>
        </p:blipFill>
        <p:spPr>
          <a:xfrm>
            <a:off x="0" y="2831735"/>
            <a:ext cx="12192000" cy="40534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62" y="-36758"/>
            <a:ext cx="12203762" cy="340970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-47244" y="-26968"/>
            <a:ext cx="12203762" cy="6894758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6111"/>
            <a:ext cx="6317783" cy="334804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184" y="2797227"/>
            <a:ext cx="566141" cy="5824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62" y="5203460"/>
            <a:ext cx="2831162" cy="166433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9" t="14258" b="52287"/>
          <a:stretch/>
        </p:blipFill>
        <p:spPr>
          <a:xfrm>
            <a:off x="11131973" y="3028950"/>
            <a:ext cx="1071789" cy="154386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9" t="14258" b="52287"/>
          <a:stretch/>
        </p:blipFill>
        <p:spPr>
          <a:xfrm>
            <a:off x="11484398" y="4176439"/>
            <a:ext cx="1071789" cy="154386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1734026" y="91083"/>
            <a:ext cx="171707" cy="4313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702700" y="14456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创作风格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724F5D6-CE5E-4340-90B7-00001250ABBB}"/>
              </a:ext>
            </a:extLst>
          </p:cNvPr>
          <p:cNvSpPr txBox="1"/>
          <p:nvPr/>
        </p:nvSpPr>
        <p:spPr>
          <a:xfrm>
            <a:off x="2102691" y="1095628"/>
            <a:ext cx="2164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创作风格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6D076DD-6A87-4108-BF8A-8C981997DA3A}"/>
              </a:ext>
            </a:extLst>
          </p:cNvPr>
          <p:cNvSpPr txBox="1"/>
          <p:nvPr/>
        </p:nvSpPr>
        <p:spPr>
          <a:xfrm>
            <a:off x="2102691" y="1968042"/>
            <a:ext cx="7965340" cy="2692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30000"/>
              </a:lnSpc>
            </a:pPr>
            <a:r>
              <a:rPr kumimoji="0" lang="zh-CN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       </a:t>
            </a:r>
            <a:r>
              <a:rPr lang="en-US" altLang="zh-CN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《</a:t>
            </a:r>
            <a:r>
              <a:rPr lang="zh-CN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射雕英雄传</a:t>
            </a:r>
            <a:r>
              <a:rPr lang="en-US" altLang="zh-CN" sz="2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》</a:t>
            </a:r>
            <a:r>
              <a:rPr lang="zh-CN" altLang="en-US" sz="2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的历史</a:t>
            </a:r>
            <a:r>
              <a:rPr lang="zh-CN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背景突出，场景纷繁，气势宏伟，具有鲜明的“英雄史诗”风格；在人物创造与情节安排上，它打破了传统武侠小说一味传奇，将人物作为情节附庸的模式，坚持以创造个性化的人物形象为中心，坚持人物统帅故事，按照人物性格的发展需要及其内在可能性、必然性来设置情节，从而使该小说达到了事虽奇人却真的妙境</a:t>
            </a:r>
            <a:r>
              <a:rPr lang="zh-CN" altLang="en-US" sz="2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053" y="627688"/>
            <a:ext cx="3750821" cy="231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8710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8000">
        <p15:prstTrans prst="pageCurlDouble"/>
      </p:transition>
    </mc:Choice>
    <mc:Fallback xmlns="">
      <p:transition spd="slow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20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77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51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97"/>
          <a:stretch/>
        </p:blipFill>
        <p:spPr>
          <a:xfrm>
            <a:off x="0" y="2831735"/>
            <a:ext cx="12192000" cy="40534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62" y="-36758"/>
            <a:ext cx="12203762" cy="340970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-47244" y="-26968"/>
            <a:ext cx="12203762" cy="6894758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6111"/>
            <a:ext cx="6317783" cy="334804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184" y="2797227"/>
            <a:ext cx="566141" cy="5824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62" y="5203460"/>
            <a:ext cx="2831162" cy="166433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9" t="14258" b="52287"/>
          <a:stretch/>
        </p:blipFill>
        <p:spPr>
          <a:xfrm>
            <a:off x="11131973" y="3028950"/>
            <a:ext cx="1071789" cy="154386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9" t="14258" b="52287"/>
          <a:stretch/>
        </p:blipFill>
        <p:spPr>
          <a:xfrm>
            <a:off x="11484398" y="4176439"/>
            <a:ext cx="1071789" cy="154386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1734026" y="91083"/>
            <a:ext cx="171707" cy="4313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702700" y="14456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叙述策略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724F5D6-CE5E-4340-90B7-00001250ABBB}"/>
              </a:ext>
            </a:extLst>
          </p:cNvPr>
          <p:cNvSpPr txBox="1"/>
          <p:nvPr/>
        </p:nvSpPr>
        <p:spPr>
          <a:xfrm>
            <a:off x="918958" y="548172"/>
            <a:ext cx="2164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叙述策略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6D076DD-6A87-4108-BF8A-8C981997DA3A}"/>
              </a:ext>
            </a:extLst>
          </p:cNvPr>
          <p:cNvSpPr txBox="1"/>
          <p:nvPr/>
        </p:nvSpPr>
        <p:spPr>
          <a:xfrm>
            <a:off x="918958" y="1320822"/>
            <a:ext cx="10342322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30000"/>
              </a:lnSpc>
            </a:pPr>
            <a:r>
              <a:rPr lang="zh-CN" altLang="en-US" sz="2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金庸</a:t>
            </a:r>
            <a:r>
              <a:rPr lang="zh-CN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过多种策略，把侠客的身体形象叙述得丰富多彩，具有很高的艺术性。这主要表现在三个方面：第一是在“武功”与身体方面，取消了简单的强弱对应；第二是在“善恶”与身体方面，断绝了身体与“善恶”的简单对应；第三是通过“易容换面”之术的频繁应用，增加了身体形象的变化，产生了多方面的美学效果。金庸通过身体“聚焦”方式的多样化，尽可能增加叙事层次，充分调动各种艺术手段，通过丰富的叙述策略，延缓了简单身体交代的节奏，增加了身体叙事的时间与空间跨度，展示了身体的变化，使侠客的身体本身成为一种叙事，不再是可有可无的了。身体叙事不仅和武功、情节等联系在一起，更是成功塑造鲜活人物形象的必备环节，避免了雷同，增强了个性，把侠客从类型化通俗形象提升为丰满的文学形象，是金庸小说的一大成就。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053" y="627688"/>
            <a:ext cx="3750821" cy="231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716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8000">
        <p15:prstTrans prst="pageCurlDouble"/>
      </p:transition>
    </mc:Choice>
    <mc:Fallback xmlns="">
      <p:transition spd="slow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20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77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51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97"/>
          <a:stretch/>
        </p:blipFill>
        <p:spPr>
          <a:xfrm>
            <a:off x="0" y="2831735"/>
            <a:ext cx="12192000" cy="40534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62" y="-36758"/>
            <a:ext cx="12203762" cy="3409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6111"/>
            <a:ext cx="6317783" cy="334804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184" y="2797227"/>
            <a:ext cx="566141" cy="5824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62" y="4769292"/>
            <a:ext cx="3569716" cy="209849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9" t="14258" b="52287"/>
          <a:stretch/>
        </p:blipFill>
        <p:spPr>
          <a:xfrm>
            <a:off x="10769438" y="1340575"/>
            <a:ext cx="1415606" cy="2039112"/>
          </a:xfrm>
          <a:prstGeom prst="rect">
            <a:avLst/>
          </a:prstGeom>
        </p:spPr>
      </p:pic>
      <p:pic>
        <p:nvPicPr>
          <p:cNvPr id="25" name="图片 24" descr="墨 (135)"/>
          <p:cNvPicPr>
            <a:picLocks noGrp="1" noChangeAspect="1"/>
          </p:cNvPicPr>
          <p:nvPr isPhoto="1"/>
        </p:nvPicPr>
        <p:blipFill>
          <a:blip r:embed="rId11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339" y="2400484"/>
            <a:ext cx="1594685" cy="1644163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4015572" y="2807067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肆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162766" y="2831735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读后感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9" t="14258" b="52287"/>
          <a:stretch/>
        </p:blipFill>
        <p:spPr>
          <a:xfrm>
            <a:off x="11369513" y="4880541"/>
            <a:ext cx="1415606" cy="203911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180" b="69020"/>
          <a:stretch/>
        </p:blipFill>
        <p:spPr>
          <a:xfrm>
            <a:off x="-15065" y="847641"/>
            <a:ext cx="3853646" cy="156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277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8000">
        <p15:prstTrans prst="pageCurlDouble"/>
      </p:transition>
    </mc:Choice>
    <mc:Fallback xmlns="">
      <p:transition spd="slow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77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51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97"/>
          <a:stretch/>
        </p:blipFill>
        <p:spPr>
          <a:xfrm>
            <a:off x="0" y="2831735"/>
            <a:ext cx="12192000" cy="40534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62" y="-36758"/>
            <a:ext cx="12203762" cy="340970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-47244" y="-26968"/>
            <a:ext cx="12203762" cy="6894758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6111"/>
            <a:ext cx="6317783" cy="334804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184" y="2797227"/>
            <a:ext cx="566141" cy="5824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62" y="5203460"/>
            <a:ext cx="2831162" cy="166433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9" t="14258" b="52287"/>
          <a:stretch/>
        </p:blipFill>
        <p:spPr>
          <a:xfrm>
            <a:off x="11131973" y="3028950"/>
            <a:ext cx="1071789" cy="154386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9" t="14258" b="52287"/>
          <a:stretch/>
        </p:blipFill>
        <p:spPr>
          <a:xfrm>
            <a:off x="11484398" y="4176439"/>
            <a:ext cx="1071789" cy="154386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1734026" y="91083"/>
            <a:ext cx="171707" cy="4313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702700" y="14456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读后感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724F5D6-CE5E-4340-90B7-00001250ABBB}"/>
              </a:ext>
            </a:extLst>
          </p:cNvPr>
          <p:cNvSpPr txBox="1"/>
          <p:nvPr/>
        </p:nvSpPr>
        <p:spPr>
          <a:xfrm>
            <a:off x="2102691" y="1095628"/>
            <a:ext cx="2164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读后感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6D076DD-6A87-4108-BF8A-8C981997DA3A}"/>
              </a:ext>
            </a:extLst>
          </p:cNvPr>
          <p:cNvSpPr txBox="1"/>
          <p:nvPr/>
        </p:nvSpPr>
        <p:spPr>
          <a:xfrm>
            <a:off x="2102691" y="1968042"/>
            <a:ext cx="7965340" cy="141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读</a:t>
            </a:r>
            <a:r>
              <a:rPr lang="zh-CN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完</a:t>
            </a:r>
            <a:r>
              <a:rPr lang="en-US" altLang="zh-CN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《</a:t>
            </a:r>
            <a:r>
              <a:rPr lang="zh-CN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射雕英雄传</a:t>
            </a:r>
            <a:r>
              <a:rPr lang="en-US" altLang="zh-CN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》</a:t>
            </a:r>
            <a:r>
              <a:rPr lang="zh-CN" altLang="en-US" sz="2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，我不仅沉醉于金庸先生描写的变幻莫测</a:t>
            </a:r>
            <a:r>
              <a:rPr lang="zh-CN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</a:t>
            </a:r>
            <a:r>
              <a:rPr lang="zh-CN" altLang="en-US" sz="2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江湖，同时也对小说中塑造的个性鲜明的人物印象深刻。金庸先生通过这些极具代表性的人物，讲述了许多的人生</a:t>
            </a:r>
            <a:r>
              <a:rPr lang="zh-CN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哲理</a:t>
            </a:r>
            <a:r>
              <a:rPr lang="zh-CN" altLang="en-US" sz="2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053" y="627688"/>
            <a:ext cx="3750821" cy="231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275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8000">
        <p15:prstTrans prst="pageCurlDouble"/>
      </p:transition>
    </mc:Choice>
    <mc:Fallback xmlns="">
      <p:transition spd="slow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20" grpId="0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77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51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97"/>
          <a:stretch/>
        </p:blipFill>
        <p:spPr>
          <a:xfrm>
            <a:off x="0" y="2831735"/>
            <a:ext cx="12192000" cy="40534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62" y="-36758"/>
            <a:ext cx="12203762" cy="340970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-47244" y="-26968"/>
            <a:ext cx="12203762" cy="6894758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6111"/>
            <a:ext cx="6317783" cy="334804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184" y="2797227"/>
            <a:ext cx="566141" cy="5824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62" y="5203460"/>
            <a:ext cx="2831162" cy="166433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9" t="14258" b="52287"/>
          <a:stretch/>
        </p:blipFill>
        <p:spPr>
          <a:xfrm>
            <a:off x="11131973" y="3028950"/>
            <a:ext cx="1071789" cy="154386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9" t="14258" b="52287"/>
          <a:stretch/>
        </p:blipFill>
        <p:spPr>
          <a:xfrm>
            <a:off x="11484398" y="4176439"/>
            <a:ext cx="1071789" cy="154386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1734026" y="91083"/>
            <a:ext cx="171707" cy="4313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702700" y="14456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读后感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724F5D6-CE5E-4340-90B7-00001250ABBB}"/>
              </a:ext>
            </a:extLst>
          </p:cNvPr>
          <p:cNvSpPr txBox="1"/>
          <p:nvPr/>
        </p:nvSpPr>
        <p:spPr>
          <a:xfrm>
            <a:off x="2102691" y="1095628"/>
            <a:ext cx="2164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读后感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6D076DD-6A87-4108-BF8A-8C981997DA3A}"/>
              </a:ext>
            </a:extLst>
          </p:cNvPr>
          <p:cNvSpPr txBox="1"/>
          <p:nvPr/>
        </p:nvSpPr>
        <p:spPr>
          <a:xfrm>
            <a:off x="2102691" y="1968042"/>
            <a:ext cx="7965340" cy="2692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郭靖</a:t>
            </a:r>
            <a:r>
              <a:rPr lang="zh-CN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忠厚善良、吃苦耐劳，有责任心、有民族大义。从青涩的草原少年到成长为一名武功高强的大侠，他历尽风险，付出了常人难以想象的努力。郭靖虽笨，但却努力用功，外加吉人相助，练就了一身盖世武功。郭靖在习武时专心致志、心无旁骛、持之以恒，这种精神非常值得我们学习；其待人处事的很多优点也让其得道多助，在很多时候逢凶化吉，终得成功。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053" y="627688"/>
            <a:ext cx="3750821" cy="231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621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8000">
        <p15:prstTrans prst="pageCurlDouble"/>
      </p:transition>
    </mc:Choice>
    <mc:Fallback xmlns="">
      <p:transition spd="slow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20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77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51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97"/>
          <a:stretch/>
        </p:blipFill>
        <p:spPr>
          <a:xfrm>
            <a:off x="0" y="2831735"/>
            <a:ext cx="12192000" cy="40534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62" y="-36758"/>
            <a:ext cx="12203762" cy="340970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-47244" y="-26968"/>
            <a:ext cx="12203762" cy="6894758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6111"/>
            <a:ext cx="6317783" cy="334804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184" y="2797227"/>
            <a:ext cx="566141" cy="5824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62" y="5203460"/>
            <a:ext cx="2831162" cy="166433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9" t="14258" b="52287"/>
          <a:stretch/>
        </p:blipFill>
        <p:spPr>
          <a:xfrm>
            <a:off x="11131973" y="3028950"/>
            <a:ext cx="1071789" cy="154386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9" t="14258" b="52287"/>
          <a:stretch/>
        </p:blipFill>
        <p:spPr>
          <a:xfrm>
            <a:off x="11484398" y="4176439"/>
            <a:ext cx="1071789" cy="154386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1734026" y="91083"/>
            <a:ext cx="171707" cy="4313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702700" y="14456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读后感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724F5D6-CE5E-4340-90B7-00001250ABBB}"/>
              </a:ext>
            </a:extLst>
          </p:cNvPr>
          <p:cNvSpPr txBox="1"/>
          <p:nvPr/>
        </p:nvSpPr>
        <p:spPr>
          <a:xfrm>
            <a:off x="2102691" y="1095628"/>
            <a:ext cx="2164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读后感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6D076DD-6A87-4108-BF8A-8C981997DA3A}"/>
              </a:ext>
            </a:extLst>
          </p:cNvPr>
          <p:cNvSpPr txBox="1"/>
          <p:nvPr/>
        </p:nvSpPr>
        <p:spPr>
          <a:xfrm>
            <a:off x="2102691" y="1968042"/>
            <a:ext cx="7965340" cy="3572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黄</a:t>
            </a:r>
            <a:r>
              <a:rPr lang="zh-CN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蓉，聪明过人，才思敏捷，诗词歌赋过目不忘，武功绝学一点即通，但她耐性不够，而且缺乏恒心，许多功夫都是会而不精。以其聪明才智，若能踏踏实实的学习，那么黄蓉的成就一定不逊于郭靖，所以天赋虽然重要，成功的核心还是要用心与坚持。她的机警伶俐令人印象深刻，使郭黄二人在江湖中多次化险为夷。社会就是江湖，孩子社会经验的培养也很重要，孩子终究要走向社会，如何让他们平安健康的成长是每一个家长不可忽视的问题。。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053" y="627688"/>
            <a:ext cx="3750821" cy="231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503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8000">
        <p15:prstTrans prst="pageCurlDouble"/>
      </p:transition>
    </mc:Choice>
    <mc:Fallback xmlns="">
      <p:transition spd="slow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20" grpId="0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77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51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97"/>
          <a:stretch/>
        </p:blipFill>
        <p:spPr>
          <a:xfrm>
            <a:off x="0" y="2831735"/>
            <a:ext cx="12192000" cy="40534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62" y="-36758"/>
            <a:ext cx="12203762" cy="340970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-47244" y="-26968"/>
            <a:ext cx="12203762" cy="6894758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6111"/>
            <a:ext cx="6317783" cy="334804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184" y="2797227"/>
            <a:ext cx="566141" cy="5824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62" y="5203460"/>
            <a:ext cx="2831162" cy="166433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9" t="14258" b="52287"/>
          <a:stretch/>
        </p:blipFill>
        <p:spPr>
          <a:xfrm>
            <a:off x="11131973" y="3028950"/>
            <a:ext cx="1071789" cy="154386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9" t="14258" b="52287"/>
          <a:stretch/>
        </p:blipFill>
        <p:spPr>
          <a:xfrm>
            <a:off x="11484398" y="4176439"/>
            <a:ext cx="1071789" cy="154386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1734026" y="91083"/>
            <a:ext cx="171707" cy="4313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702700" y="14456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读后感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724F5D6-CE5E-4340-90B7-00001250ABBB}"/>
              </a:ext>
            </a:extLst>
          </p:cNvPr>
          <p:cNvSpPr txBox="1"/>
          <p:nvPr/>
        </p:nvSpPr>
        <p:spPr>
          <a:xfrm>
            <a:off x="2102691" y="1095628"/>
            <a:ext cx="2164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读后感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6D076DD-6A87-4108-BF8A-8C981997DA3A}"/>
              </a:ext>
            </a:extLst>
          </p:cNvPr>
          <p:cNvSpPr txBox="1"/>
          <p:nvPr/>
        </p:nvSpPr>
        <p:spPr>
          <a:xfrm>
            <a:off x="2102691" y="1968042"/>
            <a:ext cx="7965340" cy="361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杨康</a:t>
            </a:r>
            <a:r>
              <a:rPr lang="zh-CN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武功平平，颇有心计，在荣华富贵、个人前程面前做出了错误的选择，最终惨死异乡，结局令人惋惜。这和杨康的成长经历有关，其身边聚集了一帮恶人，近朱者赤、近墨者黑，长期的耳濡目染造就其才智有余，德行不足。由于王爷夫妻的溺爱、身边人的纵容，使杨康沾染了纨绔子弟的习气。杨康的人生历程告诉我们，家庭环境对孩子的影响也很大，父母之教育尤为重要；正确的人生观、价值观很重要，多行不义必自毙。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053" y="627688"/>
            <a:ext cx="3750821" cy="231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893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8000">
        <p15:prstTrans prst="pageCurlDouble"/>
      </p:transition>
    </mc:Choice>
    <mc:Fallback xmlns="">
      <p:transition spd="slow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20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77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51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97"/>
          <a:stretch/>
        </p:blipFill>
        <p:spPr>
          <a:xfrm>
            <a:off x="0" y="2831735"/>
            <a:ext cx="12192000" cy="40534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62" y="-1"/>
            <a:ext cx="12173282" cy="34097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241" y="4068985"/>
            <a:ext cx="938786" cy="96584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62" y="5034831"/>
            <a:ext cx="3118012" cy="183295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9" t="14258" b="52287"/>
          <a:stretch/>
        </p:blipFill>
        <p:spPr>
          <a:xfrm>
            <a:off x="10769438" y="1370588"/>
            <a:ext cx="1415606" cy="203911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88"/>
            <a:ext cx="10022537" cy="5311335"/>
          </a:xfrm>
          <a:prstGeom prst="rect">
            <a:avLst/>
          </a:prstGeom>
        </p:spPr>
      </p:pic>
      <p:pic>
        <p:nvPicPr>
          <p:cNvPr id="27" name="图片 26" descr="墨 (135)"/>
          <p:cNvPicPr>
            <a:picLocks noGrp="1" noChangeAspect="1"/>
          </p:cNvPicPr>
          <p:nvPr isPhoto="1"/>
        </p:nvPicPr>
        <p:blipFill>
          <a:blip r:embed="rId11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790" y="2461796"/>
            <a:ext cx="1062606" cy="1095575"/>
          </a:xfrm>
          <a:prstGeom prst="rect">
            <a:avLst/>
          </a:prstGeom>
        </p:spPr>
      </p:pic>
      <p:pic>
        <p:nvPicPr>
          <p:cNvPr id="28" name="图片 27" descr="墨 (135)"/>
          <p:cNvPicPr>
            <a:picLocks noGrp="1" noChangeAspect="1"/>
          </p:cNvPicPr>
          <p:nvPr isPhoto="1"/>
        </p:nvPicPr>
        <p:blipFill>
          <a:blip r:embed="rId11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358" y="2461797"/>
            <a:ext cx="1062606" cy="1095575"/>
          </a:xfrm>
          <a:prstGeom prst="rect">
            <a:avLst/>
          </a:prstGeom>
        </p:spPr>
      </p:pic>
      <p:pic>
        <p:nvPicPr>
          <p:cNvPr id="29" name="图片 28" descr="墨 (135)"/>
          <p:cNvPicPr>
            <a:picLocks noGrp="1" noChangeAspect="1"/>
          </p:cNvPicPr>
          <p:nvPr isPhoto="1"/>
        </p:nvPicPr>
        <p:blipFill>
          <a:blip r:embed="rId11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790" y="4561100"/>
            <a:ext cx="1062606" cy="1095575"/>
          </a:xfrm>
          <a:prstGeom prst="rect">
            <a:avLst/>
          </a:prstGeom>
        </p:spPr>
      </p:pic>
      <p:pic>
        <p:nvPicPr>
          <p:cNvPr id="30" name="图片 29" descr="墨 (135)"/>
          <p:cNvPicPr>
            <a:picLocks noGrp="1" noChangeAspect="1"/>
          </p:cNvPicPr>
          <p:nvPr isPhoto="1"/>
        </p:nvPicPr>
        <p:blipFill>
          <a:blip r:embed="rId11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358" y="4547252"/>
            <a:ext cx="1062606" cy="109557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800576" y="2717196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壹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783144" y="2717197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贰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800576" y="4816500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叁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792516" y="4786362"/>
            <a:ext cx="595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肆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565322" y="275176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作品简介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547672" y="275250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作者简介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565322" y="485008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作品鉴赏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650896" y="4836276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读后感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399" y="1295961"/>
            <a:ext cx="1922494" cy="96734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304686" y="584870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180" b="69020"/>
          <a:stretch/>
        </p:blipFill>
        <p:spPr>
          <a:xfrm>
            <a:off x="-15065" y="847641"/>
            <a:ext cx="3853646" cy="156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8252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8000">
        <p15:prstTrans prst="pageCurlDouble"/>
      </p:transition>
    </mc:Choice>
    <mc:Fallback xmlns="">
      <p:transition spd="slow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0"/>
                            </p:stCondLst>
                            <p:childTnLst>
                              <p:par>
                                <p:cTn id="4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9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0"/>
                            </p:stCondLst>
                            <p:childTnLst>
                              <p:par>
                                <p:cTn id="5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2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3000"/>
                            </p:stCondLst>
                            <p:childTnLst>
                              <p:par>
                                <p:cTn id="6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1" grpId="0"/>
      <p:bldP spid="32" grpId="0"/>
      <p:bldP spid="33" grpId="0"/>
      <p:bldP spid="16" grpId="0"/>
      <p:bldP spid="34" grpId="0"/>
      <p:bldP spid="35" grpId="0"/>
      <p:bldP spid="36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77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51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97"/>
          <a:stretch/>
        </p:blipFill>
        <p:spPr>
          <a:xfrm>
            <a:off x="0" y="2831735"/>
            <a:ext cx="12192000" cy="40534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62" y="-36758"/>
            <a:ext cx="12203762" cy="340970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-47244" y="-26968"/>
            <a:ext cx="12203762" cy="6894758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6111"/>
            <a:ext cx="6317783" cy="334804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184" y="2797227"/>
            <a:ext cx="566141" cy="5824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62" y="5203460"/>
            <a:ext cx="2831162" cy="166433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9" t="14258" b="52287"/>
          <a:stretch/>
        </p:blipFill>
        <p:spPr>
          <a:xfrm>
            <a:off x="11131973" y="3028950"/>
            <a:ext cx="1071789" cy="154386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9" t="14258" b="52287"/>
          <a:stretch/>
        </p:blipFill>
        <p:spPr>
          <a:xfrm>
            <a:off x="11484398" y="4176439"/>
            <a:ext cx="1071789" cy="154386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1734026" y="91083"/>
            <a:ext cx="171707" cy="4313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702700" y="14456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读后感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724F5D6-CE5E-4340-90B7-00001250ABBB}"/>
              </a:ext>
            </a:extLst>
          </p:cNvPr>
          <p:cNvSpPr txBox="1"/>
          <p:nvPr/>
        </p:nvSpPr>
        <p:spPr>
          <a:xfrm>
            <a:off x="2102691" y="1095628"/>
            <a:ext cx="2164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读后感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6D076DD-6A87-4108-BF8A-8C981997DA3A}"/>
              </a:ext>
            </a:extLst>
          </p:cNvPr>
          <p:cNvSpPr txBox="1"/>
          <p:nvPr/>
        </p:nvSpPr>
        <p:spPr>
          <a:xfrm>
            <a:off x="2102691" y="1968042"/>
            <a:ext cx="7965340" cy="2733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其他</a:t>
            </a:r>
            <a:r>
              <a:rPr lang="zh-CN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人物如好吃的丐帮帮主洪七公、贪玩又可爱的周伯通、恶毒的欧阳锋，还有许多有趣的人物，就不一一分析了。</a:t>
            </a:r>
            <a:r>
              <a:rPr lang="en-US" altLang="zh-CN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《</a:t>
            </a:r>
            <a:r>
              <a:rPr lang="zh-CN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射雕英雄传</a:t>
            </a:r>
            <a:r>
              <a:rPr lang="en-US" altLang="zh-CN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》</a:t>
            </a:r>
            <a:r>
              <a:rPr lang="zh-CN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不仅仅是一部武侠小说，金庸</a:t>
            </a:r>
            <a:r>
              <a:rPr lang="zh-CN" altLang="en-US" sz="2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先生还在其中融入了很多的人生</a:t>
            </a:r>
            <a:r>
              <a:rPr lang="zh-CN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zh-CN" altLang="en-US" sz="2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社会哲理。我们不能</a:t>
            </a:r>
            <a:r>
              <a:rPr lang="zh-CN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仅以武侠情怀读之，更</a:t>
            </a:r>
            <a:r>
              <a:rPr lang="zh-CN" altLang="en-US" sz="2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要</a:t>
            </a:r>
            <a:r>
              <a:rPr lang="zh-CN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用心</a:t>
            </a:r>
            <a:r>
              <a:rPr lang="zh-CN" altLang="en-US" sz="2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深思</a:t>
            </a:r>
            <a:r>
              <a:rPr lang="zh-CN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总结</a:t>
            </a:r>
            <a:r>
              <a:rPr lang="zh-CN" altLang="en-US" sz="2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，才能学习到其中蕴含的哲理，对</a:t>
            </a:r>
            <a:r>
              <a:rPr lang="zh-CN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我们的学习</a:t>
            </a:r>
            <a:r>
              <a:rPr lang="zh-CN" altLang="en-US" sz="2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生活起到重要帮助</a:t>
            </a:r>
            <a:r>
              <a:rPr lang="zh-CN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053" y="627688"/>
            <a:ext cx="3750821" cy="231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1664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8000">
        <p15:prstTrans prst="pageCurlDouble"/>
      </p:transition>
    </mc:Choice>
    <mc:Fallback xmlns="">
      <p:transition spd="slow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20" grpId="0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77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51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97"/>
          <a:stretch/>
        </p:blipFill>
        <p:spPr>
          <a:xfrm>
            <a:off x="-11762" y="2815676"/>
            <a:ext cx="12192000" cy="40534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3" y="-1506"/>
            <a:ext cx="12173282" cy="3409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892" y="898695"/>
            <a:ext cx="6317783" cy="334804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109" y="3251236"/>
            <a:ext cx="938786" cy="96584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62" y="4769292"/>
            <a:ext cx="3569716" cy="209849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9" t="14258" b="52287"/>
          <a:stretch/>
        </p:blipFill>
        <p:spPr>
          <a:xfrm>
            <a:off x="10769438" y="1340575"/>
            <a:ext cx="1415606" cy="203911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5" t="15345" r="14275" b="26297"/>
          <a:stretch/>
        </p:blipFill>
        <p:spPr>
          <a:xfrm>
            <a:off x="2059091" y="1276386"/>
            <a:ext cx="8050293" cy="325526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291" y="3294095"/>
            <a:ext cx="992258" cy="49927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296" y="156921"/>
            <a:ext cx="3750821" cy="231221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402708" y="1974073"/>
            <a:ext cx="73630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感谢聆听！</a:t>
            </a:r>
            <a:endParaRPr kumimoji="0" lang="zh-CN" alt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81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77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51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97"/>
          <a:stretch/>
        </p:blipFill>
        <p:spPr>
          <a:xfrm>
            <a:off x="0" y="2831735"/>
            <a:ext cx="12192000" cy="40534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62" y="-36758"/>
            <a:ext cx="12203762" cy="3409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6111"/>
            <a:ext cx="6317783" cy="334804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184" y="2797227"/>
            <a:ext cx="566141" cy="5824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62" y="4769292"/>
            <a:ext cx="3569716" cy="209849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9" t="14258" b="52287"/>
          <a:stretch/>
        </p:blipFill>
        <p:spPr>
          <a:xfrm>
            <a:off x="10769438" y="1340575"/>
            <a:ext cx="1415606" cy="2039112"/>
          </a:xfrm>
          <a:prstGeom prst="rect">
            <a:avLst/>
          </a:prstGeom>
        </p:spPr>
      </p:pic>
      <p:pic>
        <p:nvPicPr>
          <p:cNvPr id="25" name="图片 24" descr="墨 (135)"/>
          <p:cNvPicPr>
            <a:picLocks noGrp="1" noChangeAspect="1"/>
          </p:cNvPicPr>
          <p:nvPr isPhoto="1"/>
        </p:nvPicPr>
        <p:blipFill>
          <a:blip r:embed="rId11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339" y="2400484"/>
            <a:ext cx="1594685" cy="1644163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4015572" y="2807067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壹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162766" y="2831735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作品简介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9" t="14258" b="52287"/>
          <a:stretch/>
        </p:blipFill>
        <p:spPr>
          <a:xfrm>
            <a:off x="11369513" y="4880541"/>
            <a:ext cx="1415606" cy="203911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180" b="69020"/>
          <a:stretch/>
        </p:blipFill>
        <p:spPr>
          <a:xfrm>
            <a:off x="-15065" y="847641"/>
            <a:ext cx="3853646" cy="156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694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8000">
        <p15:prstTrans prst="pageCurlDouble"/>
      </p:transition>
    </mc:Choice>
    <mc:Fallback xmlns="">
      <p:transition spd="slow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77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51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97"/>
          <a:stretch/>
        </p:blipFill>
        <p:spPr>
          <a:xfrm>
            <a:off x="0" y="2831735"/>
            <a:ext cx="12192000" cy="40534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62" y="-36758"/>
            <a:ext cx="12203762" cy="340970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-47244" y="-26968"/>
            <a:ext cx="12203762" cy="6894758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6111"/>
            <a:ext cx="6317783" cy="334804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184" y="2797227"/>
            <a:ext cx="566141" cy="5824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62" y="5203460"/>
            <a:ext cx="2831162" cy="166433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9" t="14258" b="52287"/>
          <a:stretch/>
        </p:blipFill>
        <p:spPr>
          <a:xfrm>
            <a:off x="11131973" y="3028950"/>
            <a:ext cx="1071789" cy="154386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9" t="14258" b="52287"/>
          <a:stretch/>
        </p:blipFill>
        <p:spPr>
          <a:xfrm>
            <a:off x="11484398" y="4176439"/>
            <a:ext cx="1071789" cy="154386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1734026" y="91083"/>
            <a:ext cx="171707" cy="4313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702700" y="14456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作品简介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724F5D6-CE5E-4340-90B7-00001250ABBB}"/>
              </a:ext>
            </a:extLst>
          </p:cNvPr>
          <p:cNvSpPr txBox="1"/>
          <p:nvPr/>
        </p:nvSpPr>
        <p:spPr>
          <a:xfrm>
            <a:off x="2102691" y="1095628"/>
            <a:ext cx="2164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作品简介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6D076DD-6A87-4108-BF8A-8C981997DA3A}"/>
              </a:ext>
            </a:extLst>
          </p:cNvPr>
          <p:cNvSpPr txBox="1"/>
          <p:nvPr/>
        </p:nvSpPr>
        <p:spPr>
          <a:xfrm>
            <a:off x="2102691" y="1968042"/>
            <a:ext cx="7965340" cy="3132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30000"/>
              </a:lnSpc>
            </a:pPr>
            <a:r>
              <a:rPr kumimoji="0" lang="zh-CN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       </a:t>
            </a:r>
            <a:r>
              <a:rPr lang="en-US" altLang="zh-CN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《</a:t>
            </a:r>
            <a:r>
              <a:rPr lang="zh-CN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射雕英雄传</a:t>
            </a:r>
            <a:r>
              <a:rPr lang="en-US" altLang="zh-CN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》</a:t>
            </a:r>
            <a:r>
              <a:rPr lang="zh-CN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是金庸中期武侠小说创作的代表作品，也是金庸拥有读者最多的作品，它的发表确立了金庸“武林至尊”的地位。</a:t>
            </a:r>
            <a:r>
              <a:rPr lang="en-US" altLang="zh-CN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《</a:t>
            </a:r>
            <a:r>
              <a:rPr lang="zh-CN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射雕英雄传</a:t>
            </a:r>
            <a:r>
              <a:rPr lang="en-US" altLang="zh-CN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》</a:t>
            </a:r>
            <a:r>
              <a:rPr lang="zh-CN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又名</a:t>
            </a:r>
            <a:r>
              <a:rPr lang="en-US" altLang="zh-CN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《</a:t>
            </a:r>
            <a:r>
              <a:rPr lang="zh-CN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大漠英雄传</a:t>
            </a:r>
            <a:r>
              <a:rPr lang="en-US" altLang="zh-CN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》</a:t>
            </a:r>
            <a:r>
              <a:rPr lang="zh-CN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，是“射雕三部曲”之一，下接</a:t>
            </a:r>
            <a:r>
              <a:rPr lang="en-US" altLang="zh-CN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《</a:t>
            </a:r>
            <a:r>
              <a:rPr lang="zh-CN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神雕侠侣</a:t>
            </a:r>
            <a:r>
              <a:rPr lang="en-US" altLang="zh-CN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》《</a:t>
            </a:r>
            <a:r>
              <a:rPr lang="zh-CN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倚天屠龙记</a:t>
            </a:r>
            <a:r>
              <a:rPr lang="en-US" altLang="zh-CN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》</a:t>
            </a:r>
            <a:r>
              <a:rPr lang="zh-CN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。该书讲述了郭靖背负着家恨国仇闯入江湖，在红颜知己黄蓉的帮助下通过无数历练，最终成长为“侠之大者”的民族英雄的武林故事。本书最初连载于</a:t>
            </a:r>
            <a:r>
              <a:rPr lang="en-US" altLang="zh-CN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1957</a:t>
            </a:r>
            <a:r>
              <a:rPr lang="zh-CN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～</a:t>
            </a:r>
            <a:r>
              <a:rPr lang="en-US" altLang="zh-CN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1959</a:t>
            </a:r>
            <a:r>
              <a:rPr lang="zh-CN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年的</a:t>
            </a:r>
            <a:r>
              <a:rPr lang="en-US" altLang="zh-CN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《</a:t>
            </a:r>
            <a:r>
              <a:rPr lang="zh-CN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香港商报</a:t>
            </a:r>
            <a:r>
              <a:rPr lang="en-US" altLang="zh-CN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》</a:t>
            </a:r>
            <a:r>
              <a:rPr lang="zh-CN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，现收录在</a:t>
            </a:r>
            <a:r>
              <a:rPr lang="en-US" altLang="zh-CN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《</a:t>
            </a:r>
            <a:r>
              <a:rPr lang="zh-CN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金庸作品集</a:t>
            </a:r>
            <a:r>
              <a:rPr lang="en-US" altLang="zh-CN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》</a:t>
            </a:r>
            <a:r>
              <a:rPr lang="zh-CN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中。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053" y="627688"/>
            <a:ext cx="3750821" cy="231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2104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8000">
        <p15:prstTrans prst="pageCurlDouble"/>
      </p:transition>
    </mc:Choice>
    <mc:Fallback xmlns="">
      <p:transition spd="slow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20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77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51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97"/>
          <a:stretch/>
        </p:blipFill>
        <p:spPr>
          <a:xfrm>
            <a:off x="0" y="2831735"/>
            <a:ext cx="12192000" cy="40534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62" y="-36758"/>
            <a:ext cx="12203762" cy="340970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-47244" y="-26968"/>
            <a:ext cx="12203762" cy="6894758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6111"/>
            <a:ext cx="6317783" cy="334804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184" y="2797227"/>
            <a:ext cx="566141" cy="5824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62" y="5203460"/>
            <a:ext cx="2831162" cy="166433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9" t="14258" b="52287"/>
          <a:stretch/>
        </p:blipFill>
        <p:spPr>
          <a:xfrm>
            <a:off x="11131973" y="3028950"/>
            <a:ext cx="1071789" cy="154386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9" t="14258" b="52287"/>
          <a:stretch/>
        </p:blipFill>
        <p:spPr>
          <a:xfrm>
            <a:off x="11484398" y="4176439"/>
            <a:ext cx="1071789" cy="154386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1734026" y="91083"/>
            <a:ext cx="171707" cy="4313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702700" y="14456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故事梗概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724F5D6-CE5E-4340-90B7-00001250ABBB}"/>
              </a:ext>
            </a:extLst>
          </p:cNvPr>
          <p:cNvSpPr txBox="1"/>
          <p:nvPr/>
        </p:nvSpPr>
        <p:spPr>
          <a:xfrm>
            <a:off x="2102691" y="1095628"/>
            <a:ext cx="2164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故事梗概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6D076DD-6A87-4108-BF8A-8C981997DA3A}"/>
              </a:ext>
            </a:extLst>
          </p:cNvPr>
          <p:cNvSpPr txBox="1"/>
          <p:nvPr/>
        </p:nvSpPr>
        <p:spPr>
          <a:xfrm>
            <a:off x="2102691" y="1968042"/>
            <a:ext cx="7965340" cy="361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风雪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之夜，南宋军官段天德在大金赵王完颜洪烈的授意下，率兵洗劫了都城临安郊外的牛家村，从山东逃难来此的郭啸天、杨铁心两家惨遭横祸，家破人亡。已身孕的郭、杨两位夫人，一个逃往蒙古大漠，一个被劫持到金都王府，从此天各一方。全真教道士丘处机与江南七怪相互约定，分头寻找并教导两家的后人郭靖、杨康，十八年后在嘉兴醉仙楼一决高下。由此江南七怪万里追踪，深入大漠，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年之后，终于找到了寄居草原的郭靖母子，并悉心教导天资愚笨的</a:t>
            </a:r>
            <a:r>
              <a:rPr lang="zh-CN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郭靖。</a:t>
            </a:r>
            <a:endParaRPr lang="zh-CN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053" y="627688"/>
            <a:ext cx="3750821" cy="231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476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8000">
        <p15:prstTrans prst="pageCurlDouble"/>
      </p:transition>
    </mc:Choice>
    <mc:Fallback xmlns="">
      <p:transition spd="slow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20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77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51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97"/>
          <a:stretch/>
        </p:blipFill>
        <p:spPr>
          <a:xfrm>
            <a:off x="0" y="2831735"/>
            <a:ext cx="12192000" cy="40534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62" y="-36758"/>
            <a:ext cx="12203762" cy="3409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6111"/>
            <a:ext cx="6317783" cy="334804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184" y="2797227"/>
            <a:ext cx="566141" cy="5824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62" y="5203460"/>
            <a:ext cx="2831162" cy="166433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9" t="14258" b="52287"/>
          <a:stretch/>
        </p:blipFill>
        <p:spPr>
          <a:xfrm>
            <a:off x="11131973" y="3028950"/>
            <a:ext cx="1071789" cy="154386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9" t="14258" b="52287"/>
          <a:stretch/>
        </p:blipFill>
        <p:spPr>
          <a:xfrm>
            <a:off x="11484398" y="4176439"/>
            <a:ext cx="1071789" cy="154386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1734026" y="91083"/>
            <a:ext cx="171707" cy="4313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702700" y="14456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故事梗概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724F5D6-CE5E-4340-90B7-00001250ABBB}"/>
              </a:ext>
            </a:extLst>
          </p:cNvPr>
          <p:cNvSpPr txBox="1"/>
          <p:nvPr/>
        </p:nvSpPr>
        <p:spPr>
          <a:xfrm>
            <a:off x="2102691" y="1095628"/>
            <a:ext cx="2164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故事梗概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6D076DD-6A87-4108-BF8A-8C981997DA3A}"/>
              </a:ext>
            </a:extLst>
          </p:cNvPr>
          <p:cNvSpPr txBox="1"/>
          <p:nvPr/>
        </p:nvSpPr>
        <p:spPr>
          <a:xfrm>
            <a:off x="2102691" y="1968042"/>
            <a:ext cx="7965340" cy="361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十八年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后，郭靖奉师命南下。目睹了大难不死的杨铁心一家劫后重逢，然而杨康却拒不认父，杨铁心与妻子勉力逃出王府，最终仍被迫双双喋血街头。遭遇人生巨变的杨康，虽也曾心神激荡，左右摇摆，但在患得患失之余，仍贪恋富贵，终于认贼作父，靖、康兄弟不得不分道扬镳。其后，杨康不断玩弄机巧，伤人害命，但杨铁心的养女穆念慈仍一心痴恋于他，苦苦追随，直到杨康受到匪夷所思的命运恶报，惨死在嘉兴铁枪庙中。</a:t>
            </a:r>
            <a:endParaRPr lang="zh-CN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053" y="627688"/>
            <a:ext cx="3750821" cy="231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9557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8000">
        <p15:prstTrans prst="pageCurlDouble"/>
      </p:transition>
    </mc:Choice>
    <mc:Fallback xmlns="">
      <p:transition spd="slow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20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77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51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97"/>
          <a:stretch/>
        </p:blipFill>
        <p:spPr>
          <a:xfrm>
            <a:off x="0" y="2831735"/>
            <a:ext cx="12192000" cy="40534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62" y="-36758"/>
            <a:ext cx="12203762" cy="340970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-47244" y="-26968"/>
            <a:ext cx="12203762" cy="6894758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6111"/>
            <a:ext cx="6317783" cy="334804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184" y="2797227"/>
            <a:ext cx="566141" cy="5824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62" y="5203460"/>
            <a:ext cx="2831162" cy="166433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9" t="14258" b="52287"/>
          <a:stretch/>
        </p:blipFill>
        <p:spPr>
          <a:xfrm>
            <a:off x="11131973" y="3028950"/>
            <a:ext cx="1071789" cy="154386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9" t="14258" b="52287"/>
          <a:stretch/>
        </p:blipFill>
        <p:spPr>
          <a:xfrm>
            <a:off x="11484398" y="4176439"/>
            <a:ext cx="1071789" cy="154386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1734026" y="91083"/>
            <a:ext cx="171707" cy="4313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702700" y="14456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故事梗概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724F5D6-CE5E-4340-90B7-00001250ABBB}"/>
              </a:ext>
            </a:extLst>
          </p:cNvPr>
          <p:cNvSpPr txBox="1"/>
          <p:nvPr/>
        </p:nvSpPr>
        <p:spPr>
          <a:xfrm>
            <a:off x="2102691" y="1095628"/>
            <a:ext cx="2164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故事梗概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6D076DD-6A87-4108-BF8A-8C981997DA3A}"/>
              </a:ext>
            </a:extLst>
          </p:cNvPr>
          <p:cNvSpPr txBox="1"/>
          <p:nvPr/>
        </p:nvSpPr>
        <p:spPr>
          <a:xfrm>
            <a:off x="2102691" y="1968042"/>
            <a:ext cx="7965340" cy="361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郭靖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与黄蓉在张家口一见如故，在中都再见倾心。但成吉思汗之女华筝许婚在先，丘处机为穆念慈保媒于后，郭靖在道德与情感的矛盾中难以抉择。而欧阳克对黄蓉不死不休的纠缠，又给郭靖、黄蓉带来了无穷无尽的烦恼。进而七怪排斥东邪之女，黄药师却又看不上愚笨的郭靖，两人之间咫尺天涯。五位师父被害于桃花岛，逼郭靖与黄蓉反目；华筝出现于撒麻尔罕，又让黄蓉心灰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……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这一对两情相悦的青年，经历了三番五次的离合悲欢和七曲八折的坎坷磨难，才终于天遂人愿。</a:t>
            </a:r>
            <a:endParaRPr lang="zh-CN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053" y="627688"/>
            <a:ext cx="3750821" cy="231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501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8000">
        <p15:prstTrans prst="pageCurlDouble"/>
      </p:transition>
    </mc:Choice>
    <mc:Fallback xmlns="">
      <p:transition spd="slow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20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77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51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97"/>
          <a:stretch/>
        </p:blipFill>
        <p:spPr>
          <a:xfrm>
            <a:off x="0" y="2831735"/>
            <a:ext cx="12192000" cy="40534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62" y="-36758"/>
            <a:ext cx="12203762" cy="340970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-47244" y="-26968"/>
            <a:ext cx="12203762" cy="6894758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6111"/>
            <a:ext cx="6317783" cy="334804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184" y="2797227"/>
            <a:ext cx="566141" cy="5824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62" y="5203460"/>
            <a:ext cx="2831162" cy="166433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9" t="14258" b="52287"/>
          <a:stretch/>
        </p:blipFill>
        <p:spPr>
          <a:xfrm>
            <a:off x="11131973" y="3028950"/>
            <a:ext cx="1071789" cy="154386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9" t="14258" b="52287"/>
          <a:stretch/>
        </p:blipFill>
        <p:spPr>
          <a:xfrm>
            <a:off x="11484398" y="4176439"/>
            <a:ext cx="1071789" cy="154386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1734026" y="91083"/>
            <a:ext cx="171707" cy="4313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702700" y="14456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故事梗概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724F5D6-CE5E-4340-90B7-00001250ABBB}"/>
              </a:ext>
            </a:extLst>
          </p:cNvPr>
          <p:cNvSpPr txBox="1"/>
          <p:nvPr/>
        </p:nvSpPr>
        <p:spPr>
          <a:xfrm>
            <a:off x="2102691" y="1095628"/>
            <a:ext cx="2164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故事梗概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6D076DD-6A87-4108-BF8A-8C981997DA3A}"/>
              </a:ext>
            </a:extLst>
          </p:cNvPr>
          <p:cNvSpPr txBox="1"/>
          <p:nvPr/>
        </p:nvSpPr>
        <p:spPr>
          <a:xfrm>
            <a:off x="2102691" y="1968042"/>
            <a:ext cx="7965340" cy="361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郭靖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随黄蓉故国万里之行，临山川湖海，亲中原风物，受文化熏陶，进而遍识天下武林高人：拜北丐为师，与老顽童结义，听东邪销魂蚀骨的箫声，见南帝救死扶伤的功夫，又无数次与西毒拼死搏击，使得郭靖的武功、心志、人品不断与时俱进。进而，报杀父深仇，消师门积怨，夺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《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武穆遗书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》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，率大军西征；承亡母之教，上华山论剑，救襄阳国难，质询成吉思汗何谓英雄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这位纯朴憨厚、木讷愚钝的射雕英雄，终于成了一个为国为民、悲天悯人的侠之大者。</a:t>
            </a:r>
            <a:endParaRPr lang="zh-CN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053" y="627688"/>
            <a:ext cx="3750821" cy="231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579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8000">
        <p15:prstTrans prst="pageCurlDouble"/>
      </p:transition>
    </mc:Choice>
    <mc:Fallback xmlns="">
      <p:transition spd="slow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20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77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51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97"/>
          <a:stretch/>
        </p:blipFill>
        <p:spPr>
          <a:xfrm>
            <a:off x="0" y="2831735"/>
            <a:ext cx="12192000" cy="40534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62" y="-36758"/>
            <a:ext cx="12203762" cy="3409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6111"/>
            <a:ext cx="6317783" cy="334804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184" y="2797227"/>
            <a:ext cx="566141" cy="5824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62" y="4769292"/>
            <a:ext cx="3569716" cy="209849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9" t="14258" b="52287"/>
          <a:stretch/>
        </p:blipFill>
        <p:spPr>
          <a:xfrm>
            <a:off x="10769438" y="1340575"/>
            <a:ext cx="1415606" cy="2039112"/>
          </a:xfrm>
          <a:prstGeom prst="rect">
            <a:avLst/>
          </a:prstGeom>
        </p:spPr>
      </p:pic>
      <p:pic>
        <p:nvPicPr>
          <p:cNvPr id="25" name="图片 24" descr="墨 (135)"/>
          <p:cNvPicPr>
            <a:picLocks noGrp="1" noChangeAspect="1"/>
          </p:cNvPicPr>
          <p:nvPr isPhoto="1"/>
        </p:nvPicPr>
        <p:blipFill>
          <a:blip r:embed="rId11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339" y="2400484"/>
            <a:ext cx="1594685" cy="1644163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4015572" y="2807067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贰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162766" y="2831735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作者简介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9" t="14258" b="52287"/>
          <a:stretch/>
        </p:blipFill>
        <p:spPr>
          <a:xfrm>
            <a:off x="11369513" y="4880541"/>
            <a:ext cx="1415606" cy="203911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180" b="69020"/>
          <a:stretch/>
        </p:blipFill>
        <p:spPr>
          <a:xfrm>
            <a:off x="-15065" y="847641"/>
            <a:ext cx="3853646" cy="156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774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8000">
        <p15:prstTrans prst="pageCurlDouble"/>
      </p:transition>
    </mc:Choice>
    <mc:Fallback xmlns="">
      <p:transition spd="slow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1804</Words>
  <Application>Microsoft Office PowerPoint</Application>
  <PresentationFormat>宽屏</PresentationFormat>
  <Paragraphs>86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等线</vt:lpstr>
      <vt:lpstr>等线 Light</vt:lpstr>
      <vt:lpstr>华文行楷</vt:lpstr>
      <vt:lpstr>宋体</vt:lpstr>
      <vt:lpstr>微软雅黑</vt:lpstr>
      <vt:lpstr>微软雅黑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</dc:title>
  <dc:creator>acer1</dc:creator>
  <cp:lastModifiedBy>Wave</cp:lastModifiedBy>
  <cp:revision>55</cp:revision>
  <dcterms:created xsi:type="dcterms:W3CDTF">2017-08-18T02:10:31Z</dcterms:created>
  <dcterms:modified xsi:type="dcterms:W3CDTF">2018-02-27T12:35:04Z</dcterms:modified>
</cp:coreProperties>
</file>